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75" r:id="rId5"/>
    <p:sldId id="273" r:id="rId6"/>
    <p:sldId id="277" r:id="rId7"/>
    <p:sldId id="270" r:id="rId8"/>
    <p:sldId id="279" r:id="rId9"/>
    <p:sldId id="278" r:id="rId10"/>
    <p:sldId id="272" r:id="rId11"/>
    <p:sldId id="259" r:id="rId12"/>
    <p:sldId id="262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userId="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333F50"/>
    <a:srgbClr val="2D3744"/>
    <a:srgbClr val="3F4855"/>
    <a:srgbClr val="5B9BD5"/>
    <a:srgbClr val="E8CCB2"/>
    <a:srgbClr val="7F7F7F"/>
    <a:srgbClr val="B9D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>
      <p:cViewPr varScale="1">
        <p:scale>
          <a:sx n="107" d="100"/>
          <a:sy n="107" d="100"/>
        </p:scale>
        <p:origin x="7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D7AC-0422-4D60-A2BA-0DBCCE8BAAEF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215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D7AC-0422-4D60-A2BA-0DBCCE8BAAEF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07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D7AC-0422-4D60-A2BA-0DBCCE8BAAEF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5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D7AC-0422-4D60-A2BA-0DBCCE8BAAEF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17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D7AC-0422-4D60-A2BA-0DBCCE8BAAEF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87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D7AC-0422-4D60-A2BA-0DBCCE8BAAEF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68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D7AC-0422-4D60-A2BA-0DBCCE8BAAEF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27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D7AC-0422-4D60-A2BA-0DBCCE8BAAEF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97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D7AC-0422-4D60-A2BA-0DBCCE8BAAEF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49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D7AC-0422-4D60-A2BA-0DBCCE8BAAEF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56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D7AC-0422-4D60-A2BA-0DBCCE8BAAEF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856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CD7AC-0422-4D60-A2BA-0DBCCE8BAAEF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5A684-684C-499D-B1BA-366D0CAB056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_do_not_touch_"/>
          <p:cNvSpPr txBox="1"/>
          <p:nvPr userDrawn="1"/>
        </p:nvSpPr>
        <p:spPr>
          <a:xfrm>
            <a:off x="12192000" y="6858000"/>
            <a:ext cx="381000" cy="1723549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chemeClr val="tx1">
                    <a:alpha val="0"/>
                  </a:schemeClr>
                </a:solidFill>
              </a:rPr>
              <a:t>eyJEZXNpZ25Db25jZXB0Ijp7IlByaW1hcnlTaGFwZSI6eyJDb25jZXB0X1NoYXBlIjoxNTMsIkhlaWdodCI6MS4wLCJCR0NvbG9yIjoxNCwiQnJpZ2h0bmVzcyI6LTAuMSwiUmFuZG9tQWRqdXN0bWVudHMiOltbMC41LDAuNV0sWzAuMCwwLjBdXSwiQm9yZGVyV2lkdGgiOjAuMCwiQm9yZGVyU3R5bGUiOjEsIkJvcmRlckNvbG9yIjo1LCJCb3JkZXJUcmFuc3BlcmFuY3kiOjAuMCwiUG9zaXRpb24iOjQsIlNjYWxlIjozLCJSb3RhdGlvbiI6MC4wLCJNaW5pbXVtIjoxLCJNYXhpbXVtIjoxLCJUZXh0dXJlU2hhcGUiOm51bGwsIlBhdHRlcm5UeXBlIjowLCJUcmFuc3BhcmVuY3kiOjAuMCwiTmV3U2hhcGVOZXdTbGlkZSI6ZmFsc2UsIlNvZnRFZGdlcyI6ZmFsc2UsIldpZHRoRmFjdCI6MC4wLCJIZWlnaHRGYWN0IjowLjAsIk92ZXJsYXlQYXJlbnQiOnRydWV9LCJQcmltYXJ5X0FkZFNoYXBlcyI6W3siQ29uY2VwdF9TaGFwZSI6MTUzLCJIZWlnaHQiOjEuMCwiQkdDb2xvciI6MTQsIkJyaWdodG5lc3MiOi0wLjEsIlJhbmRvbUFkanVzdG1lbnRzIjpbWzAuNSwwLjVdLFswLjAsMC4wXV0sIkJvcmRlcldpZHRoIjoxLjAsIkJvcmRlclN0eWxlIjoxLCJCb3JkZXJDb2xvciI6NSwiQm9yZGVyVHJhbnNwZXJhbmN5IjowLjksIlBvc2l0aW9uIjo2LCJTY2FsZSI6NiwiUm90YXRpb24iOjAuMCwiTWluaW11bSI6MSwiTWF4aW11bSI6MSwiVGV4dHVyZVNoYXBlIjpudWxsLCJQYXR0ZXJuVHlwZSI6MCwiVHJhbnNwYXJlbmN5IjoxLjAsIk5ld1NoYXBlTmV3U2xpZGUiOmZhbHNlLCJTb2Z0RWRnZXMiOmZhbHNlLCJXaWR0aEZhY3QiOjAuMCwiSGVpZ2h0RmFjdCI6MC4wLCJPdmVybGF5UGFyZW50IjpmYWxzZX0seyJDb25jZXB0X1NoYXBlIjoxNTMsIkhlaWdodCI6MS4wLCJCR0NvbG9yIjoxNCwiQnJpZ2h0bmVzcyI6LTAuMSwiUmFuZG9tQWRqdXN0bWVudHMiOltbMC41LDAuNV0sWzAuMCwwLjBdXSwiQm9yZGVyV2lkdGgiOjEuMCwiQm9yZGVyU3R5bGUiOjEsIkJvcmRlckNvbG9yIjo1LCJCb3JkZXJUcmFuc3BlcmFuY3kiOjAuOSwiUG9zaXRpb24iOjYsIlNjYWxlIjo3LCJSb3RhdGlvbiI6MC4wLCJNaW5pbXVtIjoxLCJNYXhpbXVtIjoxLCJUZXh0dXJlU2hhcGUiOm51bGwsIlBhdHRlcm5UeXBlIjowLCJUcmFuc3BhcmVuY3kiOjEuMCwiTmV3U2hhcGVOZXdTbGlkZSI6ZmFsc2UsIlNvZnRFZGdlcyI6ZmFsc2UsIldpZHRoRmFjdCI6MC4wLCJIZWlnaHRGYWN0IjowLjAsIk92ZXJsYXlQYXJlbnQiOmZhbHNlfV0sIlNlY29uZGFyeVNoYXBlIjpudWxsLCJNb2R1bGVTaGFwZSI6MTUzLCJNb2R1bGVfQWRkU2hhcGVzIjpbeyJDb25jZXB0X1NoYXBlIjoxNTMsIkhlaWdodCI6MS4wLCJCR0NvbG9yIjo1LCJCcmlnaHRuZXNzIjowLjAsIlJhbmRvbUFkanVzdG1lbnRzIjpbWzAuNSwwLjVdLFswLjAsMC4wXV0sIkJvcmRlcldpZHRoIjowLjAsIkJvcmRlclN0eWxlIjoxLCJCb3JkZXJDb2xvciI6NSwiQm9yZGVyVHJhbnNwZXJhbmN5IjowLjAsIlBvc2l0aW9uIjoyMSwiU2NhbGUiOjEsIlJvdGF0aW9uIjowLjAsIk1pbmltdW0iOjEsIk1heGltdW0iOjEsIlRleHR1cmVTaGFwZSI6bnVsbCwiUGF0dGVyblR5cGUiOjAsIlRyYW5zcGFyZW5jeSI6MC4wLCJOZXdTaGFwZU5ld1NsaWRlIjpmYWxzZSwiU29mdEVkZ2VzIjp0cnVlLCJXaWR0aEZhY3QiOjAuMCwiSGVpZ2h0RmFjdCI6MC4wLCJPdmVybGF5UGFyZW50Ijp0cnVlfV0sIk92ZXJsYXlNb2R1bGUiOjAsIk1vZHVsZUFkanVzdG1lbnRzIjpbMC41LDAuMF0sIlJlY3RhbmdsZVNtb290aCI6ZmFsc2UsIlJlY3RhbmdsZVNtb290aFJhZGl1cyI6MC4wMTExLCJCb3JkZXJTdHlsZSI6MCwiU2V0QkdCbG9ja3MiOmZhbHNlLCJNZXJnZU1vZHVsZSI6MH0sIkdyYWRpZW50IjoyLCJGb250VGl0bGUiOiJBcmlhbCIsIkZvbnRUZXh0IjoiQXJpYWwgTmFycm93IiwiRm9udFVwcGVyY2FzZSI6dHJ1ZSwiU2hhcGVDb25jZXB0Ijo0LCJEb05vdENyb3BCeUNvbmNlcHRTaGFwZSI6ZmFsc2UsIkNyZWF0aXZlTGV2ZWwiOjIsIkluc2VydEZsYXRpY29ucyI6ZmFsc2UsIkxUV0hfZm9yX3RpdGxlIjpbMC4wNDAwMDAwMDI4LDAuMDM3MzIzNzEsMC43ODc1LDAuMDYwOTA2NDVdLCJMVFdIX2Zvcl9mcmVlX3NwYWNlIjpbMC4wMzk5OTk5MTcxLDAuMTMzMzMzMzQsMC45MjAwMDAxLDAuNzY4ODg4OV0sIkxUV0hfZm9yX3NsaWRlX251bWVyYXRpb24iOm51bGwsIkZvbnRTaXplIjowLjAzMzMzMzMzNTEsImJnX2NvbG9yIjpbMjU1LDI1NSwyNTVdLCJhY2NlbnRfY29sb3IiOlswLDUyLDE4OV0sImFjY2VudDJfY29sb3IiOlswLDE3NiwyNDBdLCJhY2NlbnQzX2NvbG9yIjpudWxsLCJhY2NlbnQ0X2NvbG9yIjpudWxsLCJhY2NlbnQ1X2NvbG9yIjpudWxsLCJhY2NlbnQ2X2NvbG9yIjpudWxsLCJDdXN0b21Db25jZXB0U2hhcGUiOmZhbHNlLCJDb3Jwb3JhdGVTdHlsZSI6ZmFsc2V9</a:t>
            </a:r>
            <a:endParaRPr lang="ru-RU" sz="100">
              <a:solidFill>
                <a:schemeClr val="tx1">
                  <a:alpha val="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692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9" t="10278"/>
          <a:stretch/>
        </p:blipFill>
        <p:spPr>
          <a:xfrm>
            <a:off x="-168696" y="0"/>
            <a:ext cx="1239582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464721-5BF8-B5F7-7DD9-3A2CDFE9D39C}"/>
              </a:ext>
            </a:extLst>
          </p:cNvPr>
          <p:cNvSpPr txBox="1"/>
          <p:nvPr/>
        </p:nvSpPr>
        <p:spPr>
          <a:xfrm>
            <a:off x="191344" y="476672"/>
            <a:ext cx="7776864" cy="830997"/>
          </a:xfrm>
          <a:prstGeom prst="rect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Сервис по выявлению кошельков </a:t>
            </a:r>
            <a:r>
              <a:rPr lang="ru-RU" sz="2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абузеров</a:t>
            </a:r>
            <a:endParaRPr lang="en-US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 помощью ИИ</a:t>
            </a:r>
          </a:p>
        </p:txBody>
      </p:sp>
      <p:pic>
        <p:nvPicPr>
          <p:cNvPr id="6" name="Рисунок 5" descr="Изображение выглядит как снимок экрана, Графика, Красочность, круг&#10;&#10;Автоматически созданное описание">
            <a:extLst>
              <a:ext uri="{FF2B5EF4-FFF2-40B4-BE49-F238E27FC236}">
                <a16:creationId xmlns:a16="http://schemas.microsoft.com/office/drawing/2014/main" id="{ADE090E1-60BA-B01B-D60F-3E2753F4D4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4" t="7234" r="17327" b="6667"/>
          <a:stretch/>
        </p:blipFill>
        <p:spPr>
          <a:xfrm>
            <a:off x="354353" y="2039176"/>
            <a:ext cx="1782161" cy="173972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6F8A43B-1784-7F33-4B31-96DB41FFE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4434061"/>
            <a:ext cx="5040560" cy="126140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Графика, снимок экрана, Шрифт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7B8B04B-6A0F-232B-700C-B3ABF253D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730" y="1989794"/>
            <a:ext cx="1871254" cy="1871254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Графика, Красочность, графический дизайн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2B3247F6-EA81-01E1-5A0D-843EF9FC5C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38" y="2073799"/>
            <a:ext cx="1647518" cy="164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8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8">
            <a:extLst>
              <a:ext uri="{FF2B5EF4-FFF2-40B4-BE49-F238E27FC236}">
                <a16:creationId xmlns:a16="http://schemas.microsoft.com/office/drawing/2014/main" id="{A6F7E73F-BDD7-8F02-80B8-DD4409DB439A}"/>
              </a:ext>
            </a:extLst>
          </p:cNvPr>
          <p:cNvSpPr/>
          <p:nvPr/>
        </p:nvSpPr>
        <p:spPr>
          <a:xfrm>
            <a:off x="10742989" y="-381919"/>
            <a:ext cx="1774432" cy="1774432"/>
          </a:xfrm>
          <a:prstGeom prst="ellipse">
            <a:avLst/>
          </a:prstGeom>
          <a:noFill/>
          <a:ln w="19050">
            <a:solidFill>
              <a:schemeClr val="tx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79BBF0B3-C2D1-F6AD-F913-78F8CC7009BE}"/>
              </a:ext>
            </a:extLst>
          </p:cNvPr>
          <p:cNvSpPr>
            <a:spLocks/>
          </p:cNvSpPr>
          <p:nvPr/>
        </p:nvSpPr>
        <p:spPr bwMode="auto">
          <a:xfrm>
            <a:off x="10665964" y="461318"/>
            <a:ext cx="175913" cy="175913"/>
          </a:xfrm>
          <a:prstGeom prst="ellipse">
            <a:avLst/>
          </a:prstGeom>
          <a:gradFill>
            <a:gsLst>
              <a:gs pos="100000">
                <a:srgbClr val="124B45"/>
              </a:gs>
              <a:gs pos="0">
                <a:srgbClr val="28B3B4"/>
              </a:gs>
            </a:gsLst>
            <a:lin ang="2700000" scaled="0"/>
          </a:gradFill>
          <a:ln>
            <a:noFill/>
          </a:ln>
        </p:spPr>
        <p:txBody>
          <a:bodyPr lIns="0" tIns="0" rIns="0" bIns="0" anchor="ctr"/>
          <a:lstStyle/>
          <a:p>
            <a:pPr algn="ctr"/>
            <a:endParaRPr lang="en-US" dirty="0">
              <a:solidFill>
                <a:srgbClr val="FFFFFF"/>
              </a:solidFill>
              <a:latin typeface="+mj-lt"/>
              <a:ea typeface="Titillium" charset="0"/>
              <a:cs typeface="Titillium" charset="0"/>
            </a:endParaRPr>
          </a:p>
        </p:txBody>
      </p:sp>
      <p:sp>
        <p:nvSpPr>
          <p:cNvPr id="6" name="Oval 8">
            <a:extLst>
              <a:ext uri="{FF2B5EF4-FFF2-40B4-BE49-F238E27FC236}">
                <a16:creationId xmlns:a16="http://schemas.microsoft.com/office/drawing/2014/main" id="{33B38BF6-EF1D-6B1A-F128-2F2E8F38103C}"/>
              </a:ext>
            </a:extLst>
          </p:cNvPr>
          <p:cNvSpPr/>
          <p:nvPr/>
        </p:nvSpPr>
        <p:spPr>
          <a:xfrm>
            <a:off x="5175452" y="403272"/>
            <a:ext cx="1774432" cy="177443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8">
            <a:extLst>
              <a:ext uri="{FF2B5EF4-FFF2-40B4-BE49-F238E27FC236}">
                <a16:creationId xmlns:a16="http://schemas.microsoft.com/office/drawing/2014/main" id="{ACAC874B-FB54-129E-C66B-743FA717140D}"/>
              </a:ext>
            </a:extLst>
          </p:cNvPr>
          <p:cNvSpPr/>
          <p:nvPr/>
        </p:nvSpPr>
        <p:spPr>
          <a:xfrm>
            <a:off x="-1143000" y="-835276"/>
            <a:ext cx="1891853" cy="1891853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154364B-C2F2-17D5-418D-EB2BB251BC3D}"/>
              </a:ext>
            </a:extLst>
          </p:cNvPr>
          <p:cNvGrpSpPr/>
          <p:nvPr/>
        </p:nvGrpSpPr>
        <p:grpSpPr>
          <a:xfrm>
            <a:off x="4642" y="760880"/>
            <a:ext cx="11490659" cy="5908479"/>
            <a:chOff x="-759417" y="2096315"/>
            <a:chExt cx="12364041" cy="4316208"/>
          </a:xfrm>
        </p:grpSpPr>
        <p:sp>
          <p:nvSpPr>
            <p:cNvPr id="9" name="Скругленный прямоугольник 8">
              <a:extLst>
                <a:ext uri="{FF2B5EF4-FFF2-40B4-BE49-F238E27FC236}">
                  <a16:creationId xmlns:a16="http://schemas.microsoft.com/office/drawing/2014/main" id="{58FB7E64-124B-C9FE-6BDF-C4C15373EF88}"/>
                </a:ext>
              </a:extLst>
            </p:cNvPr>
            <p:cNvSpPr/>
            <p:nvPr/>
          </p:nvSpPr>
          <p:spPr>
            <a:xfrm>
              <a:off x="-759417" y="2096315"/>
              <a:ext cx="12364041" cy="4316208"/>
            </a:xfrm>
            <a:prstGeom prst="roundRect">
              <a:avLst>
                <a:gd name="adj" fmla="val 5408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3413" dist="279400" dir="1500000" sx="98000" sy="98000" algn="ctr" rotWithShape="0">
                <a:schemeClr val="accent1">
                  <a:lumMod val="50000"/>
                  <a:alpha val="1245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Скругленный прямоугольник 9">
              <a:extLst>
                <a:ext uri="{FF2B5EF4-FFF2-40B4-BE49-F238E27FC236}">
                  <a16:creationId xmlns:a16="http://schemas.microsoft.com/office/drawing/2014/main" id="{D7474B7A-BBEF-96FA-7BBA-8A14DB6596BB}"/>
                </a:ext>
              </a:extLst>
            </p:cNvPr>
            <p:cNvSpPr/>
            <p:nvPr/>
          </p:nvSpPr>
          <p:spPr>
            <a:xfrm>
              <a:off x="587376" y="2727470"/>
              <a:ext cx="10844943" cy="3501000"/>
            </a:xfrm>
            <a:prstGeom prst="roundRect">
              <a:avLst>
                <a:gd name="adj" fmla="val 5408"/>
              </a:avLst>
            </a:prstGeom>
            <a:solidFill>
              <a:schemeClr val="bg1"/>
            </a:solidFill>
            <a:ln>
              <a:noFill/>
            </a:ln>
            <a:effectLst>
              <a:outerShdw blurRad="503413" dist="279400" dir="1500000" sx="98000" sy="98000" algn="ctr" rotWithShape="0">
                <a:schemeClr val="accent1">
                  <a:lumMod val="50000"/>
                  <a:alpha val="1245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4" name="Google Shape;71;p7">
            <a:extLst>
              <a:ext uri="{FF2B5EF4-FFF2-40B4-BE49-F238E27FC236}">
                <a16:creationId xmlns:a16="http://schemas.microsoft.com/office/drawing/2014/main" id="{F98A6D98-EB98-4CDF-AA74-F58889208E12}"/>
              </a:ext>
            </a:extLst>
          </p:cNvPr>
          <p:cNvSpPr txBox="1"/>
          <p:nvPr/>
        </p:nvSpPr>
        <p:spPr>
          <a:xfrm>
            <a:off x="1308355" y="1515175"/>
            <a:ext cx="9828205" cy="461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i="0" u="none" strike="noStrike" cap="none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Идеи дальнейшего улучшения</a:t>
            </a: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SzPts val="28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400" b="1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Обогащение данных</a:t>
            </a:r>
          </a:p>
          <a:p>
            <a:pPr lvl="1">
              <a:lnSpc>
                <a:spcPct val="150000"/>
              </a:lnSpc>
              <a:buClr>
                <a:srgbClr val="000000"/>
              </a:buClr>
              <a:buSzPts val="2800"/>
            </a:pPr>
            <a:r>
              <a:rPr lang="ru-RU" sz="2400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Добавление типа адреса назначения (биржи, проекты, контракты…)</a:t>
            </a:r>
            <a:endParaRPr lang="en-US" sz="2400" dirty="0"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SzPts val="28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400" b="1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Перенос на другие сети</a:t>
            </a: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SzPts val="28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400" b="1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Развитие в сервис рейтинга (ака кредитный </a:t>
            </a:r>
            <a:r>
              <a:rPr lang="ru-RU" sz="2400" b="1" dirty="0" err="1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скорринг</a:t>
            </a:r>
            <a:r>
              <a:rPr lang="ru-RU" sz="2400" b="1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)</a:t>
            </a: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SzPts val="28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400" b="1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Сохранение информации в </a:t>
            </a:r>
            <a:r>
              <a:rPr lang="en-US" sz="2400" b="1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Blockchain</a:t>
            </a: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SzPts val="28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400" b="1" dirty="0"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Трекинг репутации</a:t>
            </a:r>
          </a:p>
        </p:txBody>
      </p:sp>
      <p:pic>
        <p:nvPicPr>
          <p:cNvPr id="2" name="Рисунок 1" descr="Изображение выглядит как снимок экрана, Графика, Красочность, круг&#10;&#10;Автоматически созданное описание">
            <a:extLst>
              <a:ext uri="{FF2B5EF4-FFF2-40B4-BE49-F238E27FC236}">
                <a16:creationId xmlns:a16="http://schemas.microsoft.com/office/drawing/2014/main" id="{900C33F2-4AFA-9A33-D590-F5C3B5CE96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4" t="7234" r="17327" b="6667"/>
          <a:stretch/>
        </p:blipFill>
        <p:spPr>
          <a:xfrm>
            <a:off x="268202" y="1086589"/>
            <a:ext cx="771172" cy="75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3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1.11111E-6 C -0.00273 -0.07106 0.02735 -0.1331 0.06732 -0.13819 C 0.10716 -0.14305 0.14232 -0.08912 0.14518 -0.01805 C 0.14792 0.05324 0.11732 0.11505 0.07748 0.12014 C 0.0375 0.125 0.00287 0.0713 -1.66667E-6 -1.11111E-6 Z " pathEditMode="relative" rAng="15960000" ptsTypes="AAAAA">
                                      <p:cBhvr>
                                        <p:cTn id="6" dur="3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9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753AAD2C-80D2-4EAD-8995-66FE4E949699}"/>
              </a:ext>
            </a:extLst>
          </p:cNvPr>
          <p:cNvSpPr/>
          <p:nvPr/>
        </p:nvSpPr>
        <p:spPr>
          <a:xfrm>
            <a:off x="2758833" y="2078481"/>
            <a:ext cx="2101430" cy="384244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E197BC07-9AE7-4671-BB4F-0F47C5AFFA21}"/>
              </a:ext>
            </a:extLst>
          </p:cNvPr>
          <p:cNvSpPr/>
          <p:nvPr/>
        </p:nvSpPr>
        <p:spPr>
          <a:xfrm>
            <a:off x="5116509" y="2091544"/>
            <a:ext cx="2033427" cy="382938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4B0CE99E-8FF8-407C-BBF7-E0A521FE0D80}"/>
              </a:ext>
            </a:extLst>
          </p:cNvPr>
          <p:cNvSpPr/>
          <p:nvPr/>
        </p:nvSpPr>
        <p:spPr>
          <a:xfrm>
            <a:off x="7414178" y="2091544"/>
            <a:ext cx="2040128" cy="381257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C672AAA4-9F3D-4869-92DF-48C3448E2142}"/>
              </a:ext>
            </a:extLst>
          </p:cNvPr>
          <p:cNvSpPr/>
          <p:nvPr/>
        </p:nvSpPr>
        <p:spPr>
          <a:xfrm>
            <a:off x="9664383" y="2108348"/>
            <a:ext cx="2150008" cy="381257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4645840E-3BB2-414E-AA07-A680AFD90852}"/>
              </a:ext>
            </a:extLst>
          </p:cNvPr>
          <p:cNvSpPr/>
          <p:nvPr/>
        </p:nvSpPr>
        <p:spPr>
          <a:xfrm>
            <a:off x="430244" y="2078481"/>
            <a:ext cx="2115840" cy="382564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6AE3FAF-EA59-4B48-AFFD-61623945DA29}"/>
              </a:ext>
            </a:extLst>
          </p:cNvPr>
          <p:cNvSpPr/>
          <p:nvPr/>
        </p:nvSpPr>
        <p:spPr>
          <a:xfrm>
            <a:off x="410958" y="3835678"/>
            <a:ext cx="211145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Печёнов </a:t>
            </a:r>
            <a:b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Сергей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6AE3FAF-EA59-4B48-AFFD-61623945DA29}"/>
              </a:ext>
            </a:extLst>
          </p:cNvPr>
          <p:cNvSpPr/>
          <p:nvPr/>
        </p:nvSpPr>
        <p:spPr>
          <a:xfrm>
            <a:off x="2718470" y="3835678"/>
            <a:ext cx="211584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09"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Никита</a:t>
            </a:r>
          </a:p>
          <a:p>
            <a:pPr algn="ctr" defTabSz="914309"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Миловацкий</a:t>
            </a:r>
            <a:endParaRPr lang="ru-RU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6AE3FAF-EA59-4B48-AFFD-61623945DA29}"/>
              </a:ext>
            </a:extLst>
          </p:cNvPr>
          <p:cNvSpPr/>
          <p:nvPr/>
        </p:nvSpPr>
        <p:spPr>
          <a:xfrm>
            <a:off x="5112118" y="3852482"/>
            <a:ext cx="2139517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09"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Вадим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46AE3FAF-EA59-4B48-AFFD-61623945DA29}"/>
              </a:ext>
            </a:extLst>
          </p:cNvPr>
          <p:cNvSpPr/>
          <p:nvPr/>
        </p:nvSpPr>
        <p:spPr>
          <a:xfrm>
            <a:off x="9682940" y="3835678"/>
            <a:ext cx="2135126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09"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Александра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6AE3FAF-EA59-4B48-AFFD-61623945DA29}"/>
              </a:ext>
            </a:extLst>
          </p:cNvPr>
          <p:cNvSpPr/>
          <p:nvPr/>
        </p:nvSpPr>
        <p:spPr>
          <a:xfrm>
            <a:off x="7344794" y="3835678"/>
            <a:ext cx="2135126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09"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Ринат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3" y="2245964"/>
            <a:ext cx="1480566" cy="1480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27">
            <a:extLst>
              <a:ext uri="{FF2B5EF4-FFF2-40B4-BE49-F238E27FC236}">
                <a16:creationId xmlns:a16="http://schemas.microsoft.com/office/drawing/2014/main" id="{707CD47F-B50A-228D-D8D2-726EC1B73637}"/>
              </a:ext>
            </a:extLst>
          </p:cNvPr>
          <p:cNvSpPr txBox="1"/>
          <p:nvPr/>
        </p:nvSpPr>
        <p:spPr>
          <a:xfrm>
            <a:off x="424893" y="4578542"/>
            <a:ext cx="2135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solidFill>
                  <a:srgbClr val="333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DataScience</a:t>
            </a:r>
            <a:endParaRPr lang="ru-RU" sz="1400" dirty="0">
              <a:solidFill>
                <a:srgbClr val="333F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30243" y="5376089"/>
            <a:ext cx="2129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Helvetica" panose="020B0604020202020204" pitchFamily="34" charset="0"/>
                <a:cs typeface="Helvetica" panose="020B0604020202020204" pitchFamily="34" charset="0"/>
              </a:rPr>
              <a:t>@pechenov</a:t>
            </a:r>
          </a:p>
        </p:txBody>
      </p:sp>
      <p:sp>
        <p:nvSpPr>
          <p:cNvPr id="17" name="TextBox 27">
            <a:extLst>
              <a:ext uri="{FF2B5EF4-FFF2-40B4-BE49-F238E27FC236}">
                <a16:creationId xmlns:a16="http://schemas.microsoft.com/office/drawing/2014/main" id="{707CD47F-B50A-228D-D8D2-726EC1B73637}"/>
              </a:ext>
            </a:extLst>
          </p:cNvPr>
          <p:cNvSpPr txBox="1"/>
          <p:nvPr/>
        </p:nvSpPr>
        <p:spPr>
          <a:xfrm>
            <a:off x="2741211" y="4572591"/>
            <a:ext cx="2108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rgbClr val="333F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Backend</a:t>
            </a:r>
            <a:endParaRPr lang="ru-RU" sz="1400" dirty="0">
              <a:solidFill>
                <a:srgbClr val="333F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701931" y="5376089"/>
            <a:ext cx="21088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@zcchr</a:t>
            </a:r>
          </a:p>
        </p:txBody>
      </p:sp>
      <p:sp>
        <p:nvSpPr>
          <p:cNvPr id="22" name="TextBox 27">
            <a:extLst>
              <a:ext uri="{FF2B5EF4-FFF2-40B4-BE49-F238E27FC236}">
                <a16:creationId xmlns:a16="http://schemas.microsoft.com/office/drawing/2014/main" id="{707CD47F-B50A-228D-D8D2-726EC1B73637}"/>
              </a:ext>
            </a:extLst>
          </p:cNvPr>
          <p:cNvSpPr txBox="1"/>
          <p:nvPr/>
        </p:nvSpPr>
        <p:spPr>
          <a:xfrm>
            <a:off x="5128585" y="4543564"/>
            <a:ext cx="2035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sz="1400">
                <a:solidFill>
                  <a:srgbClr val="333F50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Backend</a:t>
            </a:r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5613822" y="5376089"/>
            <a:ext cx="1124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@lilpipidron</a:t>
            </a: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085" y="2202977"/>
            <a:ext cx="1566541" cy="1566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7">
            <a:extLst>
              <a:ext uri="{FF2B5EF4-FFF2-40B4-BE49-F238E27FC236}">
                <a16:creationId xmlns:a16="http://schemas.microsoft.com/office/drawing/2014/main" id="{707CD47F-B50A-228D-D8D2-726EC1B73637}"/>
              </a:ext>
            </a:extLst>
          </p:cNvPr>
          <p:cNvSpPr txBox="1"/>
          <p:nvPr/>
        </p:nvSpPr>
        <p:spPr>
          <a:xfrm>
            <a:off x="7400243" y="4576888"/>
            <a:ext cx="2018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sz="1400">
                <a:solidFill>
                  <a:srgbClr val="333F50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Blockchain</a:t>
            </a:r>
            <a:endParaRPr lang="ru-RU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7424747" y="5376089"/>
            <a:ext cx="20189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@magnat_19</a:t>
            </a:r>
          </a:p>
        </p:txBody>
      </p:sp>
      <p:sp>
        <p:nvSpPr>
          <p:cNvPr id="36" name="TextBox 27">
            <a:extLst>
              <a:ext uri="{FF2B5EF4-FFF2-40B4-BE49-F238E27FC236}">
                <a16:creationId xmlns:a16="http://schemas.microsoft.com/office/drawing/2014/main" id="{707CD47F-B50A-228D-D8D2-726EC1B73637}"/>
              </a:ext>
            </a:extLst>
          </p:cNvPr>
          <p:cNvSpPr txBox="1"/>
          <p:nvPr/>
        </p:nvSpPr>
        <p:spPr>
          <a:xfrm>
            <a:off x="9780001" y="4539404"/>
            <a:ext cx="20066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sz="1400">
                <a:solidFill>
                  <a:srgbClr val="333F50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Fontend</a:t>
            </a:r>
            <a:endParaRPr lang="ru-RU" dirty="0"/>
          </a:p>
        </p:txBody>
      </p:sp>
      <p:sp>
        <p:nvSpPr>
          <p:cNvPr id="38" name="Прямоугольник 37"/>
          <p:cNvSpPr/>
          <p:nvPr/>
        </p:nvSpPr>
        <p:spPr>
          <a:xfrm>
            <a:off x="9944775" y="5376089"/>
            <a:ext cx="16770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@kiriigd</a:t>
            </a:r>
          </a:p>
        </p:txBody>
      </p:sp>
      <p:sp>
        <p:nvSpPr>
          <p:cNvPr id="41" name="Прямоугольник 40"/>
          <p:cNvSpPr/>
          <p:nvPr/>
        </p:nvSpPr>
        <p:spPr>
          <a:xfrm>
            <a:off x="-3764" y="0"/>
            <a:ext cx="12195764" cy="181983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05C19C-8680-4145-A229-D78C368B8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17" y="4917991"/>
            <a:ext cx="434811" cy="434811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C1509D94-B6DF-4400-AE36-E6893614A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962" y="4929651"/>
            <a:ext cx="434811" cy="434811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359427B6-B2D6-44BA-BD4A-B7AFF13BF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572" y="4941596"/>
            <a:ext cx="434811" cy="434811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2FED197-A632-4ECB-BCC5-296B40BBD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835" y="4938964"/>
            <a:ext cx="434811" cy="434811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15403571-CB4F-4E8C-8298-1E9FB44FE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913" y="4899939"/>
            <a:ext cx="434811" cy="4348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4753DE4-068E-4ADA-2A17-BD56FF0328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727" y="2202977"/>
            <a:ext cx="1566541" cy="1566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0D13C1-97A3-040F-6505-31566C0700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05" y="2202977"/>
            <a:ext cx="1566541" cy="1566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584984-9D93-D4C5-32BA-B5F52EC60A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73" y="2202977"/>
            <a:ext cx="1566541" cy="1566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D56C83-5892-8EC1-6A57-6B117C5CC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6158" y="527476"/>
            <a:ext cx="4503579" cy="90372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383666C-35AF-05AB-A31B-5D53E5A6E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6286" y="2177671"/>
            <a:ext cx="1624928" cy="16249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30EEF29-5D14-7688-F701-F75C2ACBB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5410" y="2200663"/>
            <a:ext cx="1570216" cy="15702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2412405-2613-2BA0-3700-7F6C7CBEB6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5434" y="2204190"/>
            <a:ext cx="1566541" cy="15665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1543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58FB7E64-124B-C9FE-6BDF-C4C15373EF88}"/>
              </a:ext>
            </a:extLst>
          </p:cNvPr>
          <p:cNvSpPr/>
          <p:nvPr/>
        </p:nvSpPr>
        <p:spPr>
          <a:xfrm>
            <a:off x="-91440" y="-148442"/>
            <a:ext cx="12364041" cy="7116170"/>
          </a:xfrm>
          <a:prstGeom prst="roundRect">
            <a:avLst>
              <a:gd name="adj" fmla="val 5408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3413" dist="279400" dir="1500000" sx="98000" sy="98000" algn="ctr" rotWithShape="0">
              <a:schemeClr val="accent1">
                <a:lumMod val="50000"/>
                <a:alpha val="1245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C252474-8A47-E88E-5C9B-21BBA8D97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765" y="1285231"/>
            <a:ext cx="8928724" cy="46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 descr="Изображение выглядит как снимок экрана, Графика, Красочность, круг&#10;&#10;Автоматически созданное описание">
            <a:extLst>
              <a:ext uri="{FF2B5EF4-FFF2-40B4-BE49-F238E27FC236}">
                <a16:creationId xmlns:a16="http://schemas.microsoft.com/office/drawing/2014/main" id="{C73E5CEA-69CC-3283-6358-3E4C3904E19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4" t="7234" r="17327" b="6667"/>
          <a:stretch/>
        </p:blipFill>
        <p:spPr>
          <a:xfrm>
            <a:off x="1575368" y="273802"/>
            <a:ext cx="771172" cy="752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FD628E-6625-FDC8-430A-A0BD68D753A0}"/>
              </a:ext>
            </a:extLst>
          </p:cNvPr>
          <p:cNvSpPr txBox="1"/>
          <p:nvPr/>
        </p:nvSpPr>
        <p:spPr>
          <a:xfrm>
            <a:off x="2999656" y="271715"/>
            <a:ext cx="66967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Спасибо за внимание!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477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10"/>
          <p:cNvSpPr/>
          <p:nvPr/>
        </p:nvSpPr>
        <p:spPr>
          <a:xfrm>
            <a:off x="-3764" y="0"/>
            <a:ext cx="1006308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Pentagon 1617"/>
          <p:cNvSpPr/>
          <p:nvPr/>
        </p:nvSpPr>
        <p:spPr>
          <a:xfrm>
            <a:off x="1002544" y="357031"/>
            <a:ext cx="5171467" cy="914400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Google Shape;71;p718"/>
          <p:cNvSpPr txBox="1"/>
          <p:nvPr/>
        </p:nvSpPr>
        <p:spPr>
          <a:xfrm>
            <a:off x="3647728" y="382488"/>
            <a:ext cx="2027041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0" i="0" u="none" strike="noStrike" cap="none" dirty="0">
                <a:solidFill>
                  <a:schemeClr val="lt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Проблема</a:t>
            </a:r>
            <a:endParaRPr sz="2200" b="0" i="0" u="none" strike="noStrike" cap="none" dirty="0">
              <a:solidFill>
                <a:schemeClr val="lt1"/>
              </a:solidFill>
              <a:latin typeface="Helvetica" panose="020B0604020202020204" pitchFamily="34" charset="0"/>
              <a:ea typeface="Lato"/>
              <a:cs typeface="Helvetica" panose="020B0604020202020204" pitchFamily="34" charset="0"/>
              <a:sym typeface="Lato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94EEA16-2968-4961-8932-848EA5DA5E1B}"/>
              </a:ext>
            </a:extLst>
          </p:cNvPr>
          <p:cNvSpPr/>
          <p:nvPr/>
        </p:nvSpPr>
        <p:spPr>
          <a:xfrm>
            <a:off x="8849373" y="1862366"/>
            <a:ext cx="2986042" cy="862175"/>
          </a:xfrm>
          <a:prstGeom prst="rect">
            <a:avLst/>
          </a:prstGeom>
          <a:gradFill flip="none" rotWithShape="1">
            <a:gsLst>
              <a:gs pos="0">
                <a:srgbClr val="333F50">
                  <a:tint val="66000"/>
                  <a:satMod val="160000"/>
                </a:srgbClr>
              </a:gs>
              <a:gs pos="50000">
                <a:srgbClr val="333F50">
                  <a:tint val="44500"/>
                  <a:satMod val="160000"/>
                </a:srgbClr>
              </a:gs>
              <a:gs pos="100000">
                <a:srgbClr val="333F50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Мультиаккаунты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5B94C4F-A8C4-4F3F-8AAB-41C5BFD080C9}"/>
              </a:ext>
            </a:extLst>
          </p:cNvPr>
          <p:cNvSpPr/>
          <p:nvPr/>
        </p:nvSpPr>
        <p:spPr>
          <a:xfrm>
            <a:off x="8849373" y="3070881"/>
            <a:ext cx="2986042" cy="862175"/>
          </a:xfrm>
          <a:prstGeom prst="rect">
            <a:avLst/>
          </a:prstGeom>
          <a:gradFill flip="none" rotWithShape="1">
            <a:gsLst>
              <a:gs pos="0">
                <a:srgbClr val="333F50">
                  <a:tint val="66000"/>
                  <a:satMod val="160000"/>
                </a:srgbClr>
              </a:gs>
              <a:gs pos="50000">
                <a:srgbClr val="333F50">
                  <a:tint val="44500"/>
                  <a:satMod val="160000"/>
                </a:srgbClr>
              </a:gs>
              <a:gs pos="100000">
                <a:srgbClr val="333F50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Воровство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баунти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0FC0FB2-D794-46DD-85FE-0A6352F09CF4}"/>
              </a:ext>
            </a:extLst>
          </p:cNvPr>
          <p:cNvSpPr/>
          <p:nvPr/>
        </p:nvSpPr>
        <p:spPr>
          <a:xfrm>
            <a:off x="8849373" y="4295017"/>
            <a:ext cx="2986042" cy="862175"/>
          </a:xfrm>
          <a:prstGeom prst="rect">
            <a:avLst/>
          </a:prstGeom>
          <a:gradFill flip="none" rotWithShape="1">
            <a:gsLst>
              <a:gs pos="0">
                <a:srgbClr val="333F50">
                  <a:tint val="66000"/>
                  <a:satMod val="160000"/>
                </a:srgbClr>
              </a:gs>
              <a:gs pos="50000">
                <a:srgbClr val="333F50">
                  <a:tint val="44500"/>
                  <a:satMod val="160000"/>
                </a:srgbClr>
              </a:gs>
              <a:gs pos="100000">
                <a:srgbClr val="333F50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Сложность анализа</a:t>
            </a:r>
          </a:p>
        </p:txBody>
      </p:sp>
      <p:pic>
        <p:nvPicPr>
          <p:cNvPr id="1026" name="Picture 2" descr="Why is it Hard to Hack Blockchain - Learn from Our Expert">
            <a:extLst>
              <a:ext uri="{FF2B5EF4-FFF2-40B4-BE49-F238E27FC236}">
                <a16:creationId xmlns:a16="http://schemas.microsoft.com/office/drawing/2014/main" id="{7B2B9F0E-6601-F672-C782-054A2B46A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27" b="7134"/>
          <a:stretch/>
        </p:blipFill>
        <p:spPr bwMode="auto">
          <a:xfrm>
            <a:off x="1343472" y="1862366"/>
            <a:ext cx="7248809" cy="36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 descr="Изображение выглядит как снимок экрана, Графика, Красочность, круг&#10;&#10;Автоматически созданное описание">
            <a:extLst>
              <a:ext uri="{FF2B5EF4-FFF2-40B4-BE49-F238E27FC236}">
                <a16:creationId xmlns:a16="http://schemas.microsoft.com/office/drawing/2014/main" id="{7E940ADA-5DE1-7F8D-168B-DDC68A3195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4" t="7234" r="17327" b="6667"/>
          <a:stretch/>
        </p:blipFill>
        <p:spPr>
          <a:xfrm>
            <a:off x="113804" y="260648"/>
            <a:ext cx="771172" cy="7528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260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7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7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4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  <p:bldP spid="18" grpId="0" autoUpdateAnimBg="0"/>
      <p:bldP spid="9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28"/>
          <p:cNvSpPr/>
          <p:nvPr/>
        </p:nvSpPr>
        <p:spPr>
          <a:xfrm>
            <a:off x="-3764" y="0"/>
            <a:ext cx="1006308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Pentagon 1617">
            <a:extLst>
              <a:ext uri="{FF2B5EF4-FFF2-40B4-BE49-F238E27FC236}">
                <a16:creationId xmlns:a16="http://schemas.microsoft.com/office/drawing/2014/main" id="{3CDE975B-1034-4DE0-B4E8-20D21D7ADB63}"/>
              </a:ext>
            </a:extLst>
          </p:cNvPr>
          <p:cNvSpPr/>
          <p:nvPr/>
        </p:nvSpPr>
        <p:spPr>
          <a:xfrm>
            <a:off x="1002544" y="357031"/>
            <a:ext cx="5171467" cy="914400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Google Shape;71;p718">
            <a:extLst>
              <a:ext uri="{FF2B5EF4-FFF2-40B4-BE49-F238E27FC236}">
                <a16:creationId xmlns:a16="http://schemas.microsoft.com/office/drawing/2014/main" id="{0EC0CC70-01ED-4D0C-9C50-5DD549A4CCBB}"/>
              </a:ext>
            </a:extLst>
          </p:cNvPr>
          <p:cNvSpPr txBox="1"/>
          <p:nvPr/>
        </p:nvSpPr>
        <p:spPr>
          <a:xfrm>
            <a:off x="2855640" y="382488"/>
            <a:ext cx="281912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0" i="0" u="none" strike="noStrike" cap="none" dirty="0">
                <a:solidFill>
                  <a:schemeClr val="lt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Анализ данных</a:t>
            </a:r>
            <a:endParaRPr sz="2200" b="0" i="0" u="none" strike="noStrike" cap="none" dirty="0">
              <a:solidFill>
                <a:schemeClr val="lt1"/>
              </a:solidFill>
              <a:latin typeface="Helvetica" panose="020B0604020202020204" pitchFamily="34" charset="0"/>
              <a:ea typeface="Lato"/>
              <a:cs typeface="Helvetica" panose="020B0604020202020204" pitchFamily="34" charset="0"/>
              <a:sym typeface="Lato"/>
            </a:endParaRPr>
          </a:p>
        </p:txBody>
      </p:sp>
      <p:pic>
        <p:nvPicPr>
          <p:cNvPr id="2" name="Рисунок 1" descr="Изображение выглядит как снимок экрана, Графика, Красочность, круг&#10;&#10;Автоматически созданное описание">
            <a:extLst>
              <a:ext uri="{FF2B5EF4-FFF2-40B4-BE49-F238E27FC236}">
                <a16:creationId xmlns:a16="http://schemas.microsoft.com/office/drawing/2014/main" id="{840A3197-65AB-544A-3651-F60365B2AC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4" t="7234" r="17327" b="6667"/>
          <a:stretch/>
        </p:blipFill>
        <p:spPr>
          <a:xfrm>
            <a:off x="113804" y="260648"/>
            <a:ext cx="771172" cy="75281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A960283-D463-46D6-88FC-F7E3D94C7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994" y="3212976"/>
            <a:ext cx="3456384" cy="259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BBBBDEA-67BB-04FF-5FA4-6CC300CA7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2169166"/>
            <a:ext cx="6935514" cy="379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7D9970-306C-01F6-7B89-307028E1F5C8}"/>
              </a:ext>
            </a:extLst>
          </p:cNvPr>
          <p:cNvSpPr txBox="1"/>
          <p:nvPr/>
        </p:nvSpPr>
        <p:spPr>
          <a:xfrm>
            <a:off x="2470969" y="1599041"/>
            <a:ext cx="48245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Парсинг</a:t>
            </a:r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 данных с 02.2016 по 11.2023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7F869-2DDB-871E-9FDC-8651612B2912}"/>
              </a:ext>
            </a:extLst>
          </p:cNvPr>
          <p:cNvSpPr txBox="1"/>
          <p:nvPr/>
        </p:nvSpPr>
        <p:spPr>
          <a:xfrm>
            <a:off x="8757536" y="2308280"/>
            <a:ext cx="2643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15 000 кошельков</a:t>
            </a:r>
          </a:p>
          <a:p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77 000 транзакций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02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9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9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7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7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 autoUpdateAnimBg="0"/>
      <p:bldP spid="40" grpId="0" autoUpdateAnimBg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28"/>
          <p:cNvSpPr/>
          <p:nvPr/>
        </p:nvSpPr>
        <p:spPr>
          <a:xfrm>
            <a:off x="-3764" y="0"/>
            <a:ext cx="1006308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Pentagon 1617">
            <a:extLst>
              <a:ext uri="{FF2B5EF4-FFF2-40B4-BE49-F238E27FC236}">
                <a16:creationId xmlns:a16="http://schemas.microsoft.com/office/drawing/2014/main" id="{3CDE975B-1034-4DE0-B4E8-20D21D7ADB63}"/>
              </a:ext>
            </a:extLst>
          </p:cNvPr>
          <p:cNvSpPr/>
          <p:nvPr/>
        </p:nvSpPr>
        <p:spPr>
          <a:xfrm>
            <a:off x="1002544" y="357031"/>
            <a:ext cx="5171467" cy="914400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Google Shape;71;p718">
            <a:extLst>
              <a:ext uri="{FF2B5EF4-FFF2-40B4-BE49-F238E27FC236}">
                <a16:creationId xmlns:a16="http://schemas.microsoft.com/office/drawing/2014/main" id="{0EC0CC70-01ED-4D0C-9C50-5DD549A4CCBB}"/>
              </a:ext>
            </a:extLst>
          </p:cNvPr>
          <p:cNvSpPr txBox="1"/>
          <p:nvPr/>
        </p:nvSpPr>
        <p:spPr>
          <a:xfrm>
            <a:off x="2855640" y="382488"/>
            <a:ext cx="281912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0" i="0" u="none" strike="noStrike" cap="none" dirty="0">
                <a:solidFill>
                  <a:schemeClr val="lt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Анализ данных</a:t>
            </a:r>
            <a:endParaRPr sz="2200" b="0" i="0" u="none" strike="noStrike" cap="none" dirty="0">
              <a:solidFill>
                <a:schemeClr val="lt1"/>
              </a:solidFill>
              <a:latin typeface="Helvetica" panose="020B0604020202020204" pitchFamily="34" charset="0"/>
              <a:ea typeface="Lato"/>
              <a:cs typeface="Helvetica" panose="020B0604020202020204" pitchFamily="34" charset="0"/>
              <a:sym typeface="Lat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9EE14-C815-4B4D-BF3F-D22F28AA7D13}"/>
              </a:ext>
            </a:extLst>
          </p:cNvPr>
          <p:cNvSpPr txBox="1"/>
          <p:nvPr/>
        </p:nvSpPr>
        <p:spPr>
          <a:xfrm>
            <a:off x="1631504" y="1553481"/>
            <a:ext cx="6347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Кошельки получателей в качестве параметров</a:t>
            </a:r>
          </a:p>
        </p:txBody>
      </p:sp>
      <p:pic>
        <p:nvPicPr>
          <p:cNvPr id="2" name="Рисунок 1" descr="Изображение выглядит как снимок экрана, Графика, Красочность, круг&#10;&#10;Автоматически созданное описание">
            <a:extLst>
              <a:ext uri="{FF2B5EF4-FFF2-40B4-BE49-F238E27FC236}">
                <a16:creationId xmlns:a16="http://schemas.microsoft.com/office/drawing/2014/main" id="{3D8454EA-B0BA-202A-AB8C-E3FB659139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4" t="7234" r="17327" b="6667"/>
          <a:stretch/>
        </p:blipFill>
        <p:spPr>
          <a:xfrm>
            <a:off x="113804" y="260648"/>
            <a:ext cx="771172" cy="7528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752DCB-C07C-DC83-1F31-9D515222C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2204864"/>
            <a:ext cx="7104797" cy="40711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628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9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9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7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7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 autoUpdateAnimBg="0"/>
      <p:bldP spid="40" grpId="0" autoUpdateAnimBg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трелка: вправо 28">
            <a:extLst>
              <a:ext uri="{FF2B5EF4-FFF2-40B4-BE49-F238E27FC236}">
                <a16:creationId xmlns:a16="http://schemas.microsoft.com/office/drawing/2014/main" id="{C794E34E-CD5E-45BF-B0BF-087D97C20757}"/>
              </a:ext>
            </a:extLst>
          </p:cNvPr>
          <p:cNvSpPr/>
          <p:nvPr/>
        </p:nvSpPr>
        <p:spPr>
          <a:xfrm>
            <a:off x="2711624" y="1972951"/>
            <a:ext cx="8289596" cy="4422847"/>
          </a:xfrm>
          <a:prstGeom prst="rightArrow">
            <a:avLst/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ru-RU"/>
          </a:p>
        </p:txBody>
      </p:sp>
      <p:sp>
        <p:nvSpPr>
          <p:cNvPr id="10" name="Rectangle 910"/>
          <p:cNvSpPr/>
          <p:nvPr/>
        </p:nvSpPr>
        <p:spPr>
          <a:xfrm>
            <a:off x="-3764" y="0"/>
            <a:ext cx="1006308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Pentagon 1617"/>
          <p:cNvSpPr/>
          <p:nvPr/>
        </p:nvSpPr>
        <p:spPr>
          <a:xfrm>
            <a:off x="1002544" y="357031"/>
            <a:ext cx="5171467" cy="914400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Google Shape;71;p718"/>
          <p:cNvSpPr txBox="1"/>
          <p:nvPr/>
        </p:nvSpPr>
        <p:spPr>
          <a:xfrm>
            <a:off x="3967190" y="382488"/>
            <a:ext cx="170757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0" i="0" u="none" strike="noStrike" cap="none" dirty="0">
                <a:solidFill>
                  <a:schemeClr val="lt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rPr>
              <a:t>Решение</a:t>
            </a:r>
            <a:endParaRPr sz="2200" b="0" i="0" u="none" strike="noStrike" cap="none" dirty="0">
              <a:solidFill>
                <a:schemeClr val="lt1"/>
              </a:solidFill>
              <a:latin typeface="Helvetica" panose="020B0604020202020204" pitchFamily="34" charset="0"/>
              <a:ea typeface="Lato"/>
              <a:cs typeface="Helvetica" panose="020B0604020202020204" pitchFamily="34" charset="0"/>
              <a:sym typeface="Lato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C0E25FE-C8E7-4B90-AACC-8C48FD66D3C2}"/>
              </a:ext>
            </a:extLst>
          </p:cNvPr>
          <p:cNvSpPr/>
          <p:nvPr/>
        </p:nvSpPr>
        <p:spPr>
          <a:xfrm>
            <a:off x="1728149" y="4416174"/>
            <a:ext cx="3626608" cy="1512168"/>
          </a:xfrm>
          <a:prstGeom prst="roundRect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44546A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The Graph API,</a:t>
            </a:r>
          </a:p>
          <a:p>
            <a:pPr algn="ctr"/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Shyft</a:t>
            </a:r>
            <a:endParaRPr lang="ru-RU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739DD6CB-2F31-4D5C-BDC7-B725F7A51892}"/>
              </a:ext>
            </a:extLst>
          </p:cNvPr>
          <p:cNvSpPr/>
          <p:nvPr/>
        </p:nvSpPr>
        <p:spPr>
          <a:xfrm>
            <a:off x="5475848" y="4416174"/>
            <a:ext cx="1706682" cy="1512168"/>
          </a:xfrm>
          <a:prstGeom prst="roundRect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44546A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algn="ctr"/>
            <a:r>
              <a:rPr lang="en-US" sz="1600" dirty="0" err="1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Pytorch</a:t>
            </a:r>
            <a:r>
              <a:rPr lang="ru-RU" sz="1600" dirty="0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r>
              <a:rPr lang="en-US" sz="1600" dirty="0" err="1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LifeStream</a:t>
            </a:r>
            <a:endParaRPr lang="ru-RU" sz="1600" dirty="0">
              <a:solidFill>
                <a:srgbClr val="44546A">
                  <a:hueOff val="0"/>
                  <a:satOff val="0"/>
                  <a:lumOff val="0"/>
                  <a:alphaOff val="0"/>
                </a:srgb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2D9936DA-6423-49CD-A25E-4BE2EA267AAB}"/>
              </a:ext>
            </a:extLst>
          </p:cNvPr>
          <p:cNvSpPr/>
          <p:nvPr/>
        </p:nvSpPr>
        <p:spPr>
          <a:xfrm>
            <a:off x="7303621" y="4416174"/>
            <a:ext cx="1706683" cy="1512168"/>
          </a:xfrm>
          <a:prstGeom prst="roundRect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44546A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algn="ctr"/>
            <a:r>
              <a:rPr lang="en-US" sz="1600" dirty="0" err="1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CatBoost</a:t>
            </a:r>
            <a:r>
              <a:rPr lang="ru-RU" sz="1600" dirty="0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Classifier</a:t>
            </a:r>
            <a:endParaRPr lang="ru-RU" sz="1600" dirty="0">
              <a:solidFill>
                <a:srgbClr val="44546A">
                  <a:hueOff val="0"/>
                  <a:satOff val="0"/>
                  <a:lumOff val="0"/>
                  <a:alphaOff val="0"/>
                </a:srgb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3281929B-CA41-4EFE-B8C5-17FEA26377CC}"/>
              </a:ext>
            </a:extLst>
          </p:cNvPr>
          <p:cNvSpPr/>
          <p:nvPr/>
        </p:nvSpPr>
        <p:spPr>
          <a:xfrm>
            <a:off x="9136273" y="3413060"/>
            <a:ext cx="2351445" cy="1512168"/>
          </a:xfrm>
          <a:prstGeom prst="roundRect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44546A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algn="ctr"/>
            <a:r>
              <a:rPr lang="ru-RU" sz="1600" b="1" dirty="0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Выявление мошеннических кошельков</a:t>
            </a:r>
          </a:p>
        </p:txBody>
      </p:sp>
      <p:sp>
        <p:nvSpPr>
          <p:cNvPr id="3" name="Стрелка: вниз 2">
            <a:extLst>
              <a:ext uri="{FF2B5EF4-FFF2-40B4-BE49-F238E27FC236}">
                <a16:creationId xmlns:a16="http://schemas.microsoft.com/office/drawing/2014/main" id="{B553A00C-9508-44AD-8635-FB26C77F5AE6}"/>
              </a:ext>
            </a:extLst>
          </p:cNvPr>
          <p:cNvSpPr/>
          <p:nvPr/>
        </p:nvSpPr>
        <p:spPr>
          <a:xfrm>
            <a:off x="3293041" y="3973494"/>
            <a:ext cx="432048" cy="391301"/>
          </a:xfrm>
          <a:prstGeom prst="downArrow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44546A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endParaRPr lang="ru-RU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6A99E64C-58B4-4EBD-9843-B1F201394283}"/>
              </a:ext>
            </a:extLst>
          </p:cNvPr>
          <p:cNvSpPr/>
          <p:nvPr/>
        </p:nvSpPr>
        <p:spPr>
          <a:xfrm>
            <a:off x="6109652" y="3973494"/>
            <a:ext cx="432048" cy="391301"/>
          </a:xfrm>
          <a:prstGeom prst="downArrow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44546A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endParaRPr lang="ru-RU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Стрелка: вниз 19">
            <a:extLst>
              <a:ext uri="{FF2B5EF4-FFF2-40B4-BE49-F238E27FC236}">
                <a16:creationId xmlns:a16="http://schemas.microsoft.com/office/drawing/2014/main" id="{6C1A0A78-A0F9-42F9-B04C-BEC2647E0A1F}"/>
              </a:ext>
            </a:extLst>
          </p:cNvPr>
          <p:cNvSpPr/>
          <p:nvPr/>
        </p:nvSpPr>
        <p:spPr>
          <a:xfrm>
            <a:off x="7953599" y="3973494"/>
            <a:ext cx="432048" cy="391301"/>
          </a:xfrm>
          <a:prstGeom prst="downArrow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44546A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endParaRPr lang="ru-RU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231E8150-E87C-4A9D-8FFB-B86C31F56F3C}"/>
              </a:ext>
            </a:extLst>
          </p:cNvPr>
          <p:cNvSpPr/>
          <p:nvPr/>
        </p:nvSpPr>
        <p:spPr>
          <a:xfrm>
            <a:off x="1731765" y="2169755"/>
            <a:ext cx="1752396" cy="1769138"/>
          </a:xfrm>
          <a:custGeom>
            <a:avLst/>
            <a:gdLst>
              <a:gd name="connsiteX0" fmla="*/ 0 w 1752396"/>
              <a:gd name="connsiteY0" fmla="*/ 292072 h 1769138"/>
              <a:gd name="connsiteX1" fmla="*/ 292072 w 1752396"/>
              <a:gd name="connsiteY1" fmla="*/ 0 h 1769138"/>
              <a:gd name="connsiteX2" fmla="*/ 1460324 w 1752396"/>
              <a:gd name="connsiteY2" fmla="*/ 0 h 1769138"/>
              <a:gd name="connsiteX3" fmla="*/ 1752396 w 1752396"/>
              <a:gd name="connsiteY3" fmla="*/ 292072 h 1769138"/>
              <a:gd name="connsiteX4" fmla="*/ 1752396 w 1752396"/>
              <a:gd name="connsiteY4" fmla="*/ 1477066 h 1769138"/>
              <a:gd name="connsiteX5" fmla="*/ 1460324 w 1752396"/>
              <a:gd name="connsiteY5" fmla="*/ 1769138 h 1769138"/>
              <a:gd name="connsiteX6" fmla="*/ 292072 w 1752396"/>
              <a:gd name="connsiteY6" fmla="*/ 1769138 h 1769138"/>
              <a:gd name="connsiteX7" fmla="*/ 0 w 1752396"/>
              <a:gd name="connsiteY7" fmla="*/ 1477066 h 1769138"/>
              <a:gd name="connsiteX8" fmla="*/ 0 w 1752396"/>
              <a:gd name="connsiteY8" fmla="*/ 292072 h 176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396" h="1769138">
                <a:moveTo>
                  <a:pt x="0" y="292072"/>
                </a:moveTo>
                <a:cubicBezTo>
                  <a:pt x="0" y="130765"/>
                  <a:pt x="130765" y="0"/>
                  <a:pt x="292072" y="0"/>
                </a:cubicBezTo>
                <a:lnTo>
                  <a:pt x="1460324" y="0"/>
                </a:lnTo>
                <a:cubicBezTo>
                  <a:pt x="1621631" y="0"/>
                  <a:pt x="1752396" y="130765"/>
                  <a:pt x="1752396" y="292072"/>
                </a:cubicBezTo>
                <a:lnTo>
                  <a:pt x="1752396" y="1477066"/>
                </a:lnTo>
                <a:cubicBezTo>
                  <a:pt x="1752396" y="1638373"/>
                  <a:pt x="1621631" y="1769138"/>
                  <a:pt x="1460324" y="1769138"/>
                </a:cubicBezTo>
                <a:lnTo>
                  <a:pt x="292072" y="1769138"/>
                </a:lnTo>
                <a:cubicBezTo>
                  <a:pt x="130765" y="1769138"/>
                  <a:pt x="0" y="1638373"/>
                  <a:pt x="0" y="1477066"/>
                </a:cubicBezTo>
                <a:lnTo>
                  <a:pt x="0" y="292072"/>
                </a:lnTo>
                <a:close/>
              </a:path>
            </a:pathLst>
          </a:custGeom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0315" tIns="150315" rIns="150315" bIns="150315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600" kern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Парсинг</a:t>
            </a:r>
            <a:r>
              <a:rPr lang="ru-RU" sz="1600" kern="1200" dirty="0">
                <a:latin typeface="Helvetica" panose="020B0604020202020204" pitchFamily="34" charset="0"/>
                <a:cs typeface="Helvetica" panose="020B0604020202020204" pitchFamily="34" charset="0"/>
              </a:rPr>
              <a:t> транзакций по </a:t>
            </a:r>
            <a:r>
              <a:rPr lang="en-US" sz="1600" kern="1200" dirty="0">
                <a:latin typeface="Helvetica" panose="020B0604020202020204" pitchFamily="34" charset="0"/>
                <a:cs typeface="Helvetica" panose="020B0604020202020204" pitchFamily="34" charset="0"/>
              </a:rPr>
              <a:t>API</a:t>
            </a:r>
            <a:endParaRPr lang="ru-RU" sz="1600" kern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Полилиния: фигура 24">
            <a:extLst>
              <a:ext uri="{FF2B5EF4-FFF2-40B4-BE49-F238E27FC236}">
                <a16:creationId xmlns:a16="http://schemas.microsoft.com/office/drawing/2014/main" id="{B8E5EE48-5E4C-403E-849C-06C5835D7579}"/>
              </a:ext>
            </a:extLst>
          </p:cNvPr>
          <p:cNvSpPr/>
          <p:nvPr/>
        </p:nvSpPr>
        <p:spPr>
          <a:xfrm>
            <a:off x="3571781" y="2169755"/>
            <a:ext cx="1752396" cy="1769138"/>
          </a:xfrm>
          <a:custGeom>
            <a:avLst/>
            <a:gdLst>
              <a:gd name="connsiteX0" fmla="*/ 0 w 1752396"/>
              <a:gd name="connsiteY0" fmla="*/ 292072 h 1769138"/>
              <a:gd name="connsiteX1" fmla="*/ 292072 w 1752396"/>
              <a:gd name="connsiteY1" fmla="*/ 0 h 1769138"/>
              <a:gd name="connsiteX2" fmla="*/ 1460324 w 1752396"/>
              <a:gd name="connsiteY2" fmla="*/ 0 h 1769138"/>
              <a:gd name="connsiteX3" fmla="*/ 1752396 w 1752396"/>
              <a:gd name="connsiteY3" fmla="*/ 292072 h 1769138"/>
              <a:gd name="connsiteX4" fmla="*/ 1752396 w 1752396"/>
              <a:gd name="connsiteY4" fmla="*/ 1477066 h 1769138"/>
              <a:gd name="connsiteX5" fmla="*/ 1460324 w 1752396"/>
              <a:gd name="connsiteY5" fmla="*/ 1769138 h 1769138"/>
              <a:gd name="connsiteX6" fmla="*/ 292072 w 1752396"/>
              <a:gd name="connsiteY6" fmla="*/ 1769138 h 1769138"/>
              <a:gd name="connsiteX7" fmla="*/ 0 w 1752396"/>
              <a:gd name="connsiteY7" fmla="*/ 1477066 h 1769138"/>
              <a:gd name="connsiteX8" fmla="*/ 0 w 1752396"/>
              <a:gd name="connsiteY8" fmla="*/ 292072 h 176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396" h="1769138">
                <a:moveTo>
                  <a:pt x="0" y="292072"/>
                </a:moveTo>
                <a:cubicBezTo>
                  <a:pt x="0" y="130765"/>
                  <a:pt x="130765" y="0"/>
                  <a:pt x="292072" y="0"/>
                </a:cubicBezTo>
                <a:lnTo>
                  <a:pt x="1460324" y="0"/>
                </a:lnTo>
                <a:cubicBezTo>
                  <a:pt x="1621631" y="0"/>
                  <a:pt x="1752396" y="130765"/>
                  <a:pt x="1752396" y="292072"/>
                </a:cubicBezTo>
                <a:lnTo>
                  <a:pt x="1752396" y="1477066"/>
                </a:lnTo>
                <a:cubicBezTo>
                  <a:pt x="1752396" y="1638373"/>
                  <a:pt x="1621631" y="1769138"/>
                  <a:pt x="1460324" y="1769138"/>
                </a:cubicBezTo>
                <a:lnTo>
                  <a:pt x="292072" y="1769138"/>
                </a:lnTo>
                <a:cubicBezTo>
                  <a:pt x="130765" y="1769138"/>
                  <a:pt x="0" y="1638373"/>
                  <a:pt x="0" y="1477066"/>
                </a:cubicBezTo>
                <a:lnTo>
                  <a:pt x="0" y="292072"/>
                </a:lnTo>
                <a:close/>
              </a:path>
            </a:pathLst>
          </a:custGeom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0315" tIns="150315" rIns="150315" bIns="150315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600" dirty="0">
                <a:latin typeface="Helvetica" panose="020B0604020202020204" pitchFamily="34" charset="0"/>
                <a:cs typeface="Helvetica" panose="020B0604020202020204" pitchFamily="34" charset="0"/>
              </a:rPr>
              <a:t>Обогащение данных</a:t>
            </a:r>
            <a:endParaRPr lang="ru-RU" sz="1600" kern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Полилиния: фигура 25">
            <a:extLst>
              <a:ext uri="{FF2B5EF4-FFF2-40B4-BE49-F238E27FC236}">
                <a16:creationId xmlns:a16="http://schemas.microsoft.com/office/drawing/2014/main" id="{58B56345-EF53-4355-9E41-EF0F8C60B78B}"/>
              </a:ext>
            </a:extLst>
          </p:cNvPr>
          <p:cNvSpPr/>
          <p:nvPr/>
        </p:nvSpPr>
        <p:spPr>
          <a:xfrm>
            <a:off x="5411797" y="2169755"/>
            <a:ext cx="1752396" cy="1769138"/>
          </a:xfrm>
          <a:custGeom>
            <a:avLst/>
            <a:gdLst>
              <a:gd name="connsiteX0" fmla="*/ 0 w 1752396"/>
              <a:gd name="connsiteY0" fmla="*/ 292072 h 1769138"/>
              <a:gd name="connsiteX1" fmla="*/ 292072 w 1752396"/>
              <a:gd name="connsiteY1" fmla="*/ 0 h 1769138"/>
              <a:gd name="connsiteX2" fmla="*/ 1460324 w 1752396"/>
              <a:gd name="connsiteY2" fmla="*/ 0 h 1769138"/>
              <a:gd name="connsiteX3" fmla="*/ 1752396 w 1752396"/>
              <a:gd name="connsiteY3" fmla="*/ 292072 h 1769138"/>
              <a:gd name="connsiteX4" fmla="*/ 1752396 w 1752396"/>
              <a:gd name="connsiteY4" fmla="*/ 1477066 h 1769138"/>
              <a:gd name="connsiteX5" fmla="*/ 1460324 w 1752396"/>
              <a:gd name="connsiteY5" fmla="*/ 1769138 h 1769138"/>
              <a:gd name="connsiteX6" fmla="*/ 292072 w 1752396"/>
              <a:gd name="connsiteY6" fmla="*/ 1769138 h 1769138"/>
              <a:gd name="connsiteX7" fmla="*/ 0 w 1752396"/>
              <a:gd name="connsiteY7" fmla="*/ 1477066 h 1769138"/>
              <a:gd name="connsiteX8" fmla="*/ 0 w 1752396"/>
              <a:gd name="connsiteY8" fmla="*/ 292072 h 176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396" h="1769138">
                <a:moveTo>
                  <a:pt x="0" y="292072"/>
                </a:moveTo>
                <a:cubicBezTo>
                  <a:pt x="0" y="130765"/>
                  <a:pt x="130765" y="0"/>
                  <a:pt x="292072" y="0"/>
                </a:cubicBezTo>
                <a:lnTo>
                  <a:pt x="1460324" y="0"/>
                </a:lnTo>
                <a:cubicBezTo>
                  <a:pt x="1621631" y="0"/>
                  <a:pt x="1752396" y="130765"/>
                  <a:pt x="1752396" y="292072"/>
                </a:cubicBezTo>
                <a:lnTo>
                  <a:pt x="1752396" y="1477066"/>
                </a:lnTo>
                <a:cubicBezTo>
                  <a:pt x="1752396" y="1638373"/>
                  <a:pt x="1621631" y="1769138"/>
                  <a:pt x="1460324" y="1769138"/>
                </a:cubicBezTo>
                <a:lnTo>
                  <a:pt x="292072" y="1769138"/>
                </a:lnTo>
                <a:cubicBezTo>
                  <a:pt x="130765" y="1769138"/>
                  <a:pt x="0" y="1638373"/>
                  <a:pt x="0" y="1477066"/>
                </a:cubicBezTo>
                <a:lnTo>
                  <a:pt x="0" y="292072"/>
                </a:lnTo>
                <a:close/>
              </a:path>
            </a:pathLst>
          </a:custGeom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0315" tIns="150315" rIns="150315" bIns="150315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600" dirty="0">
                <a:latin typeface="Helvetica" panose="020B0604020202020204" pitchFamily="34" charset="0"/>
                <a:cs typeface="Helvetica" panose="020B0604020202020204" pitchFamily="34" charset="0"/>
              </a:rPr>
              <a:t>Обучение </a:t>
            </a:r>
            <a:r>
              <a:rPr lang="ru-RU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эмбеддингов</a:t>
            </a:r>
            <a:r>
              <a:rPr lang="ru-RU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ru-RU" sz="1600" kern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9BBD97A9-D314-4FCC-8D7B-9DB7CD6BE799}"/>
              </a:ext>
            </a:extLst>
          </p:cNvPr>
          <p:cNvSpPr/>
          <p:nvPr/>
        </p:nvSpPr>
        <p:spPr>
          <a:xfrm>
            <a:off x="7251813" y="2169755"/>
            <a:ext cx="1752396" cy="1769138"/>
          </a:xfrm>
          <a:custGeom>
            <a:avLst/>
            <a:gdLst>
              <a:gd name="connsiteX0" fmla="*/ 0 w 1752396"/>
              <a:gd name="connsiteY0" fmla="*/ 292072 h 1769138"/>
              <a:gd name="connsiteX1" fmla="*/ 292072 w 1752396"/>
              <a:gd name="connsiteY1" fmla="*/ 0 h 1769138"/>
              <a:gd name="connsiteX2" fmla="*/ 1460324 w 1752396"/>
              <a:gd name="connsiteY2" fmla="*/ 0 h 1769138"/>
              <a:gd name="connsiteX3" fmla="*/ 1752396 w 1752396"/>
              <a:gd name="connsiteY3" fmla="*/ 292072 h 1769138"/>
              <a:gd name="connsiteX4" fmla="*/ 1752396 w 1752396"/>
              <a:gd name="connsiteY4" fmla="*/ 1477066 h 1769138"/>
              <a:gd name="connsiteX5" fmla="*/ 1460324 w 1752396"/>
              <a:gd name="connsiteY5" fmla="*/ 1769138 h 1769138"/>
              <a:gd name="connsiteX6" fmla="*/ 292072 w 1752396"/>
              <a:gd name="connsiteY6" fmla="*/ 1769138 h 1769138"/>
              <a:gd name="connsiteX7" fmla="*/ 0 w 1752396"/>
              <a:gd name="connsiteY7" fmla="*/ 1477066 h 1769138"/>
              <a:gd name="connsiteX8" fmla="*/ 0 w 1752396"/>
              <a:gd name="connsiteY8" fmla="*/ 292072 h 176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396" h="1769138">
                <a:moveTo>
                  <a:pt x="0" y="292072"/>
                </a:moveTo>
                <a:cubicBezTo>
                  <a:pt x="0" y="130765"/>
                  <a:pt x="130765" y="0"/>
                  <a:pt x="292072" y="0"/>
                </a:cubicBezTo>
                <a:lnTo>
                  <a:pt x="1460324" y="0"/>
                </a:lnTo>
                <a:cubicBezTo>
                  <a:pt x="1621631" y="0"/>
                  <a:pt x="1752396" y="130765"/>
                  <a:pt x="1752396" y="292072"/>
                </a:cubicBezTo>
                <a:lnTo>
                  <a:pt x="1752396" y="1477066"/>
                </a:lnTo>
                <a:cubicBezTo>
                  <a:pt x="1752396" y="1638373"/>
                  <a:pt x="1621631" y="1769138"/>
                  <a:pt x="1460324" y="1769138"/>
                </a:cubicBezTo>
                <a:lnTo>
                  <a:pt x="292072" y="1769138"/>
                </a:lnTo>
                <a:cubicBezTo>
                  <a:pt x="130765" y="1769138"/>
                  <a:pt x="0" y="1638373"/>
                  <a:pt x="0" y="1477066"/>
                </a:cubicBezTo>
                <a:lnTo>
                  <a:pt x="0" y="292072"/>
                </a:lnTo>
                <a:close/>
              </a:path>
            </a:pathLst>
          </a:custGeom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0315" tIns="150315" rIns="150315" bIns="150315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600" kern="1200" dirty="0">
                <a:latin typeface="Helvetica" panose="020B0604020202020204" pitchFamily="34" charset="0"/>
                <a:cs typeface="Helvetica" panose="020B0604020202020204" pitchFamily="34" charset="0"/>
              </a:rPr>
              <a:t>Обучение модели</a:t>
            </a:r>
          </a:p>
        </p:txBody>
      </p:sp>
      <p:sp>
        <p:nvSpPr>
          <p:cNvPr id="30" name="Стрелка: вниз 29">
            <a:extLst>
              <a:ext uri="{FF2B5EF4-FFF2-40B4-BE49-F238E27FC236}">
                <a16:creationId xmlns:a16="http://schemas.microsoft.com/office/drawing/2014/main" id="{69D2AC85-D5AF-4B93-89B4-4B8DC9723966}"/>
              </a:ext>
            </a:extLst>
          </p:cNvPr>
          <p:cNvSpPr/>
          <p:nvPr/>
        </p:nvSpPr>
        <p:spPr>
          <a:xfrm rot="16200000">
            <a:off x="3297068" y="2870973"/>
            <a:ext cx="432048" cy="391301"/>
          </a:xfrm>
          <a:prstGeom prst="downArrow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44546A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endParaRPr lang="ru-RU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Стрелка: вниз 30">
            <a:extLst>
              <a:ext uri="{FF2B5EF4-FFF2-40B4-BE49-F238E27FC236}">
                <a16:creationId xmlns:a16="http://schemas.microsoft.com/office/drawing/2014/main" id="{85E83C56-96D4-4C94-9E91-214D190DA37A}"/>
              </a:ext>
            </a:extLst>
          </p:cNvPr>
          <p:cNvSpPr/>
          <p:nvPr/>
        </p:nvSpPr>
        <p:spPr>
          <a:xfrm rot="16200000">
            <a:off x="5195773" y="2870973"/>
            <a:ext cx="432048" cy="391301"/>
          </a:xfrm>
          <a:prstGeom prst="downArrow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44546A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endParaRPr lang="ru-RU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Стрелка: вниз 31">
            <a:extLst>
              <a:ext uri="{FF2B5EF4-FFF2-40B4-BE49-F238E27FC236}">
                <a16:creationId xmlns:a16="http://schemas.microsoft.com/office/drawing/2014/main" id="{EC102C8A-A70A-414D-B1D8-C5B10F19C879}"/>
              </a:ext>
            </a:extLst>
          </p:cNvPr>
          <p:cNvSpPr/>
          <p:nvPr/>
        </p:nvSpPr>
        <p:spPr>
          <a:xfrm rot="16200000">
            <a:off x="6948169" y="2870973"/>
            <a:ext cx="432048" cy="391301"/>
          </a:xfrm>
          <a:prstGeom prst="downArrow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19050" cap="flat" cmpd="sng" algn="ctr">
            <a:solidFill>
              <a:srgbClr val="44546A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endParaRPr lang="ru-RU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AF61E3-8A49-4818-8A73-3BE7C8B4DE64}"/>
              </a:ext>
            </a:extLst>
          </p:cNvPr>
          <p:cNvSpPr txBox="1"/>
          <p:nvPr/>
        </p:nvSpPr>
        <p:spPr>
          <a:xfrm>
            <a:off x="8505923" y="6410903"/>
            <a:ext cx="3414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Точность по </a:t>
            </a:r>
            <a:r>
              <a:rPr lang="en-US" sz="1600" dirty="0">
                <a:solidFill>
                  <a:srgbClr val="44546A">
                    <a:hueOff val="0"/>
                    <a:satOff val="0"/>
                    <a:lumOff val="0"/>
                    <a:alphaOff val="0"/>
                  </a:srgb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ROC AUC 81,96% </a:t>
            </a:r>
            <a:endParaRPr lang="ru-RU" sz="1600" dirty="0">
              <a:solidFill>
                <a:srgbClr val="44546A">
                  <a:hueOff val="0"/>
                  <a:satOff val="0"/>
                  <a:lumOff val="0"/>
                  <a:alphaOff val="0"/>
                </a:srgb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Рисунок 3" descr="Изображение выглядит как снимок экрана, Графика, Красочность, круг&#10;&#10;Автоматически созданное описание">
            <a:extLst>
              <a:ext uri="{FF2B5EF4-FFF2-40B4-BE49-F238E27FC236}">
                <a16:creationId xmlns:a16="http://schemas.microsoft.com/office/drawing/2014/main" id="{EA517811-AFCD-23EF-68A2-EE98D2F015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4" t="7234" r="17327" b="6667"/>
          <a:stretch/>
        </p:blipFill>
        <p:spPr>
          <a:xfrm>
            <a:off x="113804" y="260648"/>
            <a:ext cx="771172" cy="7528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967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9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9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7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7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25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  <p:bldP spid="18" grpId="0" autoUpdateAnimBg="0"/>
      <p:bldP spid="2" grpId="0" animBg="1"/>
      <p:bldP spid="11" grpId="0" animBg="1"/>
      <p:bldP spid="14" grpId="0" animBg="1"/>
      <p:bldP spid="15" grpId="0" animBg="1"/>
      <p:bldP spid="3" grpId="0" animBg="1"/>
      <p:bldP spid="16" grpId="0" animBg="1"/>
      <p:bldP spid="20" grpId="0" animBg="1"/>
      <p:bldP spid="24" grpId="0" animBg="1"/>
      <p:bldP spid="25" grpId="0" animBg="1"/>
      <p:bldP spid="26" grpId="0" animBg="1"/>
      <p:bldP spid="27" grpId="0" animBg="1"/>
      <p:bldP spid="30" grpId="0" animBg="1"/>
      <p:bldP spid="31" grpId="0" animBg="1"/>
      <p:bldP spid="32" grpId="0" animBg="1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10"/>
          <p:cNvSpPr/>
          <p:nvPr/>
        </p:nvSpPr>
        <p:spPr>
          <a:xfrm>
            <a:off x="-3764" y="0"/>
            <a:ext cx="1006308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Pentagon 1617"/>
          <p:cNvSpPr/>
          <p:nvPr/>
        </p:nvSpPr>
        <p:spPr>
          <a:xfrm>
            <a:off x="1002544" y="357031"/>
            <a:ext cx="5171467" cy="914400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Google Shape;71;p718"/>
          <p:cNvSpPr txBox="1"/>
          <p:nvPr/>
        </p:nvSpPr>
        <p:spPr>
          <a:xfrm>
            <a:off x="3431704" y="382488"/>
            <a:ext cx="224306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dirty="0">
                <a:solidFill>
                  <a:schemeClr val="lt1"/>
                </a:solidFill>
                <a:latin typeface="Helvetica" panose="020B0604020202020204" pitchFamily="34" charset="0"/>
                <a:ea typeface="Lato"/>
                <a:cs typeface="Helvetica" panose="020B0604020202020204" pitchFamily="34" charset="0"/>
                <a:sym typeface="Arial"/>
              </a:rPr>
              <a:t>Технологии</a:t>
            </a:r>
            <a:endParaRPr sz="2200" b="0" i="0" u="none" strike="noStrike" cap="none" dirty="0">
              <a:solidFill>
                <a:schemeClr val="lt1"/>
              </a:solidFill>
              <a:latin typeface="Helvetica" panose="020B0604020202020204" pitchFamily="34" charset="0"/>
              <a:ea typeface="Lato"/>
              <a:cs typeface="Helvetica" panose="020B0604020202020204" pitchFamily="34" charset="0"/>
              <a:sym typeface="Lato"/>
            </a:endParaRPr>
          </a:p>
        </p:txBody>
      </p:sp>
      <p:pic>
        <p:nvPicPr>
          <p:cNvPr id="4" name="Рисунок 3" descr="Изображение выглядит как снимок экрана, Графика, Красочность, круг&#10;&#10;Автоматически созданное описание">
            <a:extLst>
              <a:ext uri="{FF2B5EF4-FFF2-40B4-BE49-F238E27FC236}">
                <a16:creationId xmlns:a16="http://schemas.microsoft.com/office/drawing/2014/main" id="{EA517811-AFCD-23EF-68A2-EE98D2F015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4" t="7234" r="17327" b="6667"/>
          <a:stretch/>
        </p:blipFill>
        <p:spPr>
          <a:xfrm>
            <a:off x="113804" y="260648"/>
            <a:ext cx="771172" cy="75281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A8A1580-58F4-F593-FBCC-9F2BE9ED4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628462"/>
            <a:ext cx="3189903" cy="2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C6061E1-3A59-693D-A0DE-C53331ED9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536" y="4221088"/>
            <a:ext cx="4076700" cy="1428750"/>
          </a:xfrm>
          <a:prstGeom prst="rect">
            <a:avLst/>
          </a:prstGeom>
        </p:spPr>
      </p:pic>
      <p:pic>
        <p:nvPicPr>
          <p:cNvPr id="3076" name="Picture 4" descr="Sberbank AI Lab · GitHub">
            <a:extLst>
              <a:ext uri="{FF2B5EF4-FFF2-40B4-BE49-F238E27FC236}">
                <a16:creationId xmlns:a16="http://schemas.microsoft.com/office/drawing/2014/main" id="{2D153794-FD43-E988-CABA-674DBED49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75" y="3638136"/>
            <a:ext cx="2594654" cy="259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BFD6469-0609-7C6B-A908-C125FF00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011" y="1628462"/>
            <a:ext cx="4746525" cy="199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070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9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9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7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7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  <p:bldP spid="18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28"/>
          <p:cNvSpPr/>
          <p:nvPr/>
        </p:nvSpPr>
        <p:spPr>
          <a:xfrm>
            <a:off x="-3764" y="0"/>
            <a:ext cx="1006308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Pentagon 1617">
            <a:extLst>
              <a:ext uri="{FF2B5EF4-FFF2-40B4-BE49-F238E27FC236}">
                <a16:creationId xmlns:a16="http://schemas.microsoft.com/office/drawing/2014/main" id="{3CDE975B-1034-4DE0-B4E8-20D21D7ADB63}"/>
              </a:ext>
            </a:extLst>
          </p:cNvPr>
          <p:cNvSpPr/>
          <p:nvPr/>
        </p:nvSpPr>
        <p:spPr>
          <a:xfrm>
            <a:off x="1002544" y="357031"/>
            <a:ext cx="5171467" cy="914400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Google Shape;71;p718">
            <a:extLst>
              <a:ext uri="{FF2B5EF4-FFF2-40B4-BE49-F238E27FC236}">
                <a16:creationId xmlns:a16="http://schemas.microsoft.com/office/drawing/2014/main" id="{0EC0CC70-01ED-4D0C-9C50-5DD549A4CCBB}"/>
              </a:ext>
            </a:extLst>
          </p:cNvPr>
          <p:cNvSpPr txBox="1"/>
          <p:nvPr/>
        </p:nvSpPr>
        <p:spPr>
          <a:xfrm>
            <a:off x="3935760" y="382488"/>
            <a:ext cx="173900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dirty="0">
                <a:solidFill>
                  <a:schemeClr val="lt1"/>
                </a:solidFill>
                <a:latin typeface="Helvetica" panose="020B0604020202020204" pitchFamily="34" charset="0"/>
                <a:ea typeface="Lato"/>
                <a:cs typeface="Helvetica" panose="020B0604020202020204" pitchFamily="34" charset="0"/>
                <a:sym typeface="Arial"/>
              </a:rPr>
              <a:t>Метрика </a:t>
            </a:r>
            <a:endParaRPr sz="2200" b="0" i="0" u="none" strike="noStrike" cap="none" dirty="0">
              <a:solidFill>
                <a:schemeClr val="lt1"/>
              </a:solidFill>
              <a:latin typeface="Helvetica" panose="020B0604020202020204" pitchFamily="34" charset="0"/>
              <a:ea typeface="Lato"/>
              <a:cs typeface="Helvetica" panose="020B0604020202020204" pitchFamily="34" charset="0"/>
              <a:sym typeface="Lat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880FE5-04AB-77CB-428D-26504606D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5085184"/>
            <a:ext cx="4362450" cy="120967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Графика, Красочность, круг&#10;&#10;Автоматически созданное описание">
            <a:extLst>
              <a:ext uri="{FF2B5EF4-FFF2-40B4-BE49-F238E27FC236}">
                <a16:creationId xmlns:a16="http://schemas.microsoft.com/office/drawing/2014/main" id="{C011BC24-C5D2-A05C-DB3A-B3DFD47B3D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4" t="7234" r="17327" b="6667"/>
          <a:stretch/>
        </p:blipFill>
        <p:spPr>
          <a:xfrm>
            <a:off x="113804" y="260648"/>
            <a:ext cx="771172" cy="752811"/>
          </a:xfrm>
          <a:prstGeom prst="rect">
            <a:avLst/>
          </a:prstGeom>
        </p:spPr>
      </p:pic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E90E5B36-1111-7D9D-C258-7142A684C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458145"/>
              </p:ext>
            </p:extLst>
          </p:nvPr>
        </p:nvGraphicFramePr>
        <p:xfrm>
          <a:off x="1559496" y="1538560"/>
          <a:ext cx="3960440" cy="1818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3369036852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597423344"/>
                    </a:ext>
                  </a:extLst>
                </a:gridCol>
              </a:tblGrid>
              <a:tr h="6061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ROC AUC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0.819688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1326720"/>
                  </a:ext>
                </a:extLst>
              </a:tr>
              <a:tr h="6061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Accuracy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0.77857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361166"/>
                  </a:ext>
                </a:extLst>
              </a:tr>
              <a:tr h="6061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0.736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552538"/>
                  </a:ext>
                </a:extLst>
              </a:tr>
            </a:tbl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181370C-FED5-707E-A076-0327CAF77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968" y="1533400"/>
            <a:ext cx="5952739" cy="47780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139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9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9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7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7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 autoUpdateAnimBg="0"/>
      <p:bldP spid="40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28"/>
          <p:cNvSpPr/>
          <p:nvPr/>
        </p:nvSpPr>
        <p:spPr>
          <a:xfrm>
            <a:off x="-3764" y="0"/>
            <a:ext cx="1006308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Pentagon 1617">
            <a:extLst>
              <a:ext uri="{FF2B5EF4-FFF2-40B4-BE49-F238E27FC236}">
                <a16:creationId xmlns:a16="http://schemas.microsoft.com/office/drawing/2014/main" id="{3CDE975B-1034-4DE0-B4E8-20D21D7ADB63}"/>
              </a:ext>
            </a:extLst>
          </p:cNvPr>
          <p:cNvSpPr/>
          <p:nvPr/>
        </p:nvSpPr>
        <p:spPr>
          <a:xfrm>
            <a:off x="1002544" y="357031"/>
            <a:ext cx="5171467" cy="914400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Google Shape;71;p718">
            <a:extLst>
              <a:ext uri="{FF2B5EF4-FFF2-40B4-BE49-F238E27FC236}">
                <a16:creationId xmlns:a16="http://schemas.microsoft.com/office/drawing/2014/main" id="{0EC0CC70-01ED-4D0C-9C50-5DD549A4CCBB}"/>
              </a:ext>
            </a:extLst>
          </p:cNvPr>
          <p:cNvSpPr txBox="1"/>
          <p:nvPr/>
        </p:nvSpPr>
        <p:spPr>
          <a:xfrm>
            <a:off x="4439816" y="382488"/>
            <a:ext cx="123495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dirty="0">
                <a:solidFill>
                  <a:schemeClr val="lt1"/>
                </a:solidFill>
                <a:latin typeface="Helvetica" panose="020B0604020202020204" pitchFamily="34" charset="0"/>
                <a:ea typeface="Lato"/>
                <a:cs typeface="Helvetica" panose="020B0604020202020204" pitchFamily="34" charset="0"/>
                <a:sym typeface="Arial"/>
              </a:rPr>
              <a:t>Демо </a:t>
            </a:r>
            <a:endParaRPr sz="2200" b="0" i="0" u="none" strike="noStrike" cap="none" dirty="0">
              <a:solidFill>
                <a:schemeClr val="lt1"/>
              </a:solidFill>
              <a:latin typeface="Helvetica" panose="020B0604020202020204" pitchFamily="34" charset="0"/>
              <a:ea typeface="Lato"/>
              <a:cs typeface="Helvetica" panose="020B0604020202020204" pitchFamily="34" charset="0"/>
              <a:sym typeface="Lato"/>
            </a:endParaRPr>
          </a:p>
        </p:txBody>
      </p:sp>
      <p:pic>
        <p:nvPicPr>
          <p:cNvPr id="10" name="Рисунок 9" descr="Изображение выглядит как снимок экрана, Графика, Красочность, круг&#10;&#10;Автоматически созданное описание">
            <a:extLst>
              <a:ext uri="{FF2B5EF4-FFF2-40B4-BE49-F238E27FC236}">
                <a16:creationId xmlns:a16="http://schemas.microsoft.com/office/drawing/2014/main" id="{C011BC24-C5D2-A05C-DB3A-B3DFD47B3D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4" t="7234" r="17327" b="6667"/>
          <a:stretch/>
        </p:blipFill>
        <p:spPr>
          <a:xfrm>
            <a:off x="113804" y="260648"/>
            <a:ext cx="771172" cy="75281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D2D42B-A59A-F718-596B-6FD06E825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956" y="1412777"/>
            <a:ext cx="9373620" cy="52982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748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9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9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7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7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 autoUpdateAnimBg="0"/>
      <p:bldP spid="40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28"/>
          <p:cNvSpPr/>
          <p:nvPr/>
        </p:nvSpPr>
        <p:spPr>
          <a:xfrm>
            <a:off x="-3764" y="0"/>
            <a:ext cx="1006308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Pentagon 1617">
            <a:extLst>
              <a:ext uri="{FF2B5EF4-FFF2-40B4-BE49-F238E27FC236}">
                <a16:creationId xmlns:a16="http://schemas.microsoft.com/office/drawing/2014/main" id="{3CDE975B-1034-4DE0-B4E8-20D21D7ADB63}"/>
              </a:ext>
            </a:extLst>
          </p:cNvPr>
          <p:cNvSpPr/>
          <p:nvPr/>
        </p:nvSpPr>
        <p:spPr>
          <a:xfrm>
            <a:off x="1002544" y="357031"/>
            <a:ext cx="5171467" cy="914400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Google Shape;71;p718">
            <a:extLst>
              <a:ext uri="{FF2B5EF4-FFF2-40B4-BE49-F238E27FC236}">
                <a16:creationId xmlns:a16="http://schemas.microsoft.com/office/drawing/2014/main" id="{0EC0CC70-01ED-4D0C-9C50-5DD549A4CCBB}"/>
              </a:ext>
            </a:extLst>
          </p:cNvPr>
          <p:cNvSpPr txBox="1"/>
          <p:nvPr/>
        </p:nvSpPr>
        <p:spPr>
          <a:xfrm>
            <a:off x="4439816" y="382488"/>
            <a:ext cx="123495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dirty="0">
                <a:solidFill>
                  <a:schemeClr val="lt1"/>
                </a:solidFill>
                <a:latin typeface="Helvetica" panose="020B0604020202020204" pitchFamily="34" charset="0"/>
                <a:ea typeface="Lato"/>
                <a:cs typeface="Helvetica" panose="020B0604020202020204" pitchFamily="34" charset="0"/>
                <a:sym typeface="Arial"/>
              </a:rPr>
              <a:t>Демо </a:t>
            </a:r>
            <a:endParaRPr sz="2200" b="0" i="0" u="none" strike="noStrike" cap="none" dirty="0">
              <a:solidFill>
                <a:schemeClr val="lt1"/>
              </a:solidFill>
              <a:latin typeface="Helvetica" panose="020B0604020202020204" pitchFamily="34" charset="0"/>
              <a:ea typeface="Lato"/>
              <a:cs typeface="Helvetica" panose="020B0604020202020204" pitchFamily="34" charset="0"/>
              <a:sym typeface="Lato"/>
            </a:endParaRPr>
          </a:p>
        </p:txBody>
      </p:sp>
      <p:pic>
        <p:nvPicPr>
          <p:cNvPr id="10" name="Рисунок 9" descr="Изображение выглядит как снимок экрана, Графика, Красочность, круг&#10;&#10;Автоматически созданное описание">
            <a:extLst>
              <a:ext uri="{FF2B5EF4-FFF2-40B4-BE49-F238E27FC236}">
                <a16:creationId xmlns:a16="http://schemas.microsoft.com/office/drawing/2014/main" id="{C011BC24-C5D2-A05C-DB3A-B3DFD47B3D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4" t="7234" r="17327" b="6667"/>
          <a:stretch/>
        </p:blipFill>
        <p:spPr>
          <a:xfrm>
            <a:off x="113804" y="260648"/>
            <a:ext cx="771172" cy="7528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0E3B60-0841-4D13-C72F-2AA2E624E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6" y="1412777"/>
            <a:ext cx="9373620" cy="52506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6719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2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 algn="l"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2762</TotalTime>
  <Words>140</Words>
  <Application>Microsoft Office PowerPoint</Application>
  <PresentationFormat>Широкоэкранный</PresentationFormat>
  <Paragraphs>57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e-kaz@rambler.ru</dc:creator>
  <cp:lastModifiedBy>Сергей Печенов</cp:lastModifiedBy>
  <cp:revision>225</cp:revision>
  <dcterms:created xsi:type="dcterms:W3CDTF">2023-11-18T07:08:56Z</dcterms:created>
  <dcterms:modified xsi:type="dcterms:W3CDTF">2023-12-03T13:18:20Z</dcterms:modified>
</cp:coreProperties>
</file>